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355" r:id="rId2"/>
    <p:sldId id="305" r:id="rId3"/>
    <p:sldId id="260" r:id="rId4"/>
    <p:sldId id="365" r:id="rId5"/>
    <p:sldId id="369" r:id="rId6"/>
    <p:sldId id="263" r:id="rId7"/>
    <p:sldId id="334" r:id="rId8"/>
    <p:sldId id="364" r:id="rId9"/>
    <p:sldId id="352" r:id="rId10"/>
    <p:sldId id="343" r:id="rId11"/>
    <p:sldId id="344" r:id="rId12"/>
    <p:sldId id="345" r:id="rId13"/>
    <p:sldId id="346" r:id="rId14"/>
    <p:sldId id="385" r:id="rId15"/>
    <p:sldId id="386" r:id="rId16"/>
    <p:sldId id="387" r:id="rId17"/>
    <p:sldId id="370" r:id="rId18"/>
    <p:sldId id="371" r:id="rId19"/>
    <p:sldId id="267" r:id="rId20"/>
    <p:sldId id="322" r:id="rId21"/>
    <p:sldId id="270" r:id="rId22"/>
    <p:sldId id="272" r:id="rId23"/>
    <p:sldId id="340" r:id="rId24"/>
    <p:sldId id="271" r:id="rId25"/>
    <p:sldId id="339" r:id="rId26"/>
    <p:sldId id="268" r:id="rId27"/>
    <p:sldId id="277" r:id="rId28"/>
    <p:sldId id="278" r:id="rId29"/>
    <p:sldId id="280" r:id="rId30"/>
    <p:sldId id="281" r:id="rId31"/>
    <p:sldId id="381" r:id="rId32"/>
    <p:sldId id="388" r:id="rId33"/>
    <p:sldId id="389" r:id="rId34"/>
    <p:sldId id="382" r:id="rId35"/>
    <p:sldId id="376" r:id="rId36"/>
    <p:sldId id="377" r:id="rId37"/>
    <p:sldId id="378" r:id="rId38"/>
    <p:sldId id="379" r:id="rId39"/>
    <p:sldId id="380" r:id="rId40"/>
    <p:sldId id="366" r:id="rId41"/>
    <p:sldId id="367" r:id="rId42"/>
    <p:sldId id="368" r:id="rId43"/>
    <p:sldId id="298" r:id="rId44"/>
    <p:sldId id="299" r:id="rId45"/>
    <p:sldId id="300" r:id="rId46"/>
    <p:sldId id="301" r:id="rId47"/>
    <p:sldId id="361" r:id="rId48"/>
    <p:sldId id="360" r:id="rId4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67822" autoAdjust="0"/>
  </p:normalViewPr>
  <p:slideViewPr>
    <p:cSldViewPr snapToGrid="0" snapToObjects="1">
      <p:cViewPr>
        <p:scale>
          <a:sx n="103" d="100"/>
          <a:sy n="103" d="100"/>
        </p:scale>
        <p:origin x="1096" y="-1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professorweb.ru/my/csharp/assembl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a:t>
            </a:r>
            <a:endParaRPr lang="en-US" sz="1200" dirty="0" smtClean="0">
              <a:effectLst/>
              <a:latin typeface="Calibri"/>
              <a:ea typeface="Calibri"/>
              <a:cs typeface="Calibri"/>
              <a:sym typeface="Calibri"/>
              <a:hlinkClick r:id="rId3"/>
            </a:endParaRPr>
          </a:p>
          <a:p>
            <a:endParaRPr lang="ru-RU" sz="1200" dirty="0" smtClean="0">
              <a:effectLst/>
              <a:latin typeface="Calibri"/>
              <a:ea typeface="Calibri"/>
              <a:cs typeface="Calibri"/>
              <a:sym typeface="Calibri"/>
              <a:hlinkClick r:id="rId3"/>
            </a:endParaRPr>
          </a:p>
          <a:p>
            <a:pPr lvl="0">
              <a:defRPr sz="1800"/>
            </a:pPr>
            <a:endParaRPr sz="1200" dirty="0">
              <a:hlinkClick r:id="rId3"/>
            </a:endParaRPr>
          </a:p>
        </p:txBody>
      </p:sp>
    </p:spTree>
    <p:extLst>
      <p:ext uri="{BB962C8B-B14F-4D97-AF65-F5344CB8AC3E}">
        <p14:creationId xmlns:p14="http://schemas.microsoft.com/office/powerpoint/2010/main" val="128264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47199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89134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531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36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dirty="0" err="1" smtClean="0">
                <a:effectLst/>
                <a:latin typeface="+mj-lt"/>
                <a:ea typeface="+mj-ea"/>
                <a:cs typeface="+mj-cs"/>
                <a:sym typeface="Helvetica Neue"/>
              </a:rPr>
              <a:t>Multylanguage</a:t>
            </a:r>
            <a:r>
              <a:rPr lang="en-US" sz="1800" baseline="0" dirty="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213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159989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139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dirty="0" smtClean="0">
                <a:latin typeface="Calibri" panose="020F0502020204030204" pitchFamily="34" charset="0"/>
              </a:rPr>
              <a:t>управление памятью, загрузка сборок, безопасность, обработка исключений, синхронизация</a:t>
            </a:r>
            <a:endParaRPr lang="en-US" sz="2400" b="1"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47257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6787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156181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2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err="1" smtClean="0"/>
              <a:t>Введение</a:t>
            </a:r>
            <a:r>
              <a:rPr lang="en-US" sz="4400" dirty="0" smtClean="0"/>
              <a:t> </a:t>
            </a:r>
            <a:r>
              <a:rPr lang="en-US" sz="4400" dirty="0" err="1"/>
              <a:t>в</a:t>
            </a:r>
            <a:r>
              <a:rPr lang="en-US" sz="4400" dirty="0"/>
              <a:t> </a:t>
            </a:r>
            <a:r>
              <a:rPr lang="en-US" sz="4400" dirty="0" err="1"/>
              <a:t>С</a:t>
            </a:r>
            <a:r>
              <a:rPr lang="en-US" sz="4400" dirty="0"/>
              <a:t># </a:t>
            </a:r>
            <a:r>
              <a:rPr lang="en-US" sz="4400" dirty="0" err="1"/>
              <a:t>и</a:t>
            </a:r>
            <a:r>
              <a:rPr lang="en-US" sz="4400" dirty="0"/>
              <a:t> .NET 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JS Lab,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en-US" sz="2100" b="1" dirty="0" smtClean="0">
                <a:solidFill>
                  <a:schemeClr val="bg1"/>
                </a:solidFill>
              </a:rPr>
              <a:t>Anzhelika Kravchuk</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Виды JIT-компиляции</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53249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24085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extLst>
      <p:ext uri="{BB962C8B-B14F-4D97-AF65-F5344CB8AC3E}">
        <p14:creationId xmlns:p14="http://schemas.microsoft.com/office/powerpoint/2010/main" val="137603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extLst>
      <p:ext uri="{BB962C8B-B14F-4D97-AF65-F5344CB8AC3E}">
        <p14:creationId xmlns:p14="http://schemas.microsoft.com/office/powerpoint/2010/main" val="47803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 xmlns:a16="http://schemas.microsoft.com/office/drawing/2014/main" val="20000"/>
                    </a:ext>
                  </a:extLst>
                </a:gridCol>
                <a:gridCol w="2405649">
                  <a:extLst>
                    <a:ext uri="{9D8B030D-6E8A-4147-A177-3AD203B41FA5}">
                      <a16:colId xmlns="" xmlns:a16="http://schemas.microsoft.com/office/drawing/2014/main" val="20001"/>
                    </a:ext>
                  </a:extLst>
                </a:gridCol>
                <a:gridCol w="2187960">
                  <a:extLst>
                    <a:ext uri="{9D8B030D-6E8A-4147-A177-3AD203B41FA5}">
                      <a16:colId xmlns="" xmlns:a16="http://schemas.microsoft.com/office/drawing/2014/main"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 xmlns:a16="http://schemas.microsoft.com/office/drawing/2014/main"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 xmlns:a16="http://schemas.microsoft.com/office/drawing/2014/main"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22</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 xmlns:a16="http://schemas.microsoft.com/office/drawing/2014/main" val="20000"/>
                    </a:ext>
                  </a:extLst>
                </a:gridCol>
                <a:gridCol w="5857353">
                  <a:extLst>
                    <a:ext uri="{9D8B030D-6E8A-4147-A177-3AD203B41FA5}">
                      <a16:colId xmlns="" xmlns:a16="http://schemas.microsoft.com/office/drawing/2014/main"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 xmlns:a16="http://schemas.microsoft.com/office/drawing/2014/main"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 xmlns:a16="http://schemas.microsoft.com/office/drawing/2014/main"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Платформа </a:t>
            </a:r>
            <a:r>
              <a:rPr lang="en-US" dirty="0"/>
              <a:t>.NET </a:t>
            </a:r>
            <a:r>
              <a:rPr lang="en-US" dirty="0" smtClean="0"/>
              <a:t>Framework</a:t>
            </a:r>
            <a:r>
              <a:rPr lang="ru-RU" dirty="0" smtClean="0"/>
              <a:t>. </a:t>
            </a:r>
            <a:r>
              <a:rPr lang="en-US" dirty="0" smtClean="0"/>
              <a:t>CLR</a:t>
            </a:r>
            <a:endParaRPr lang="en-US" dirty="0"/>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 xmlns:a16="http://schemas.microsoft.com/office/drawing/2014/main" val="20000"/>
                    </a:ext>
                  </a:extLst>
                </a:gridCol>
                <a:gridCol w="6553389">
                  <a:extLst>
                    <a:ext uri="{9D8B030D-6E8A-4147-A177-3AD203B41FA5}">
                      <a16:colId xmlns="" xmlns:a16="http://schemas.microsoft.com/office/drawing/2014/main"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 xmlns:a16="http://schemas.microsoft.com/office/drawing/2014/main"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 xmlns:a16="http://schemas.microsoft.com/office/drawing/2014/main"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Загрузка </a:t>
            </a:r>
            <a:r>
              <a:rPr lang="en-US" dirty="0" smtClean="0"/>
              <a:t>CLR</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2130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0283636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126099596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Language Infrastructure</a:t>
            </a:r>
          </a:p>
        </p:txBody>
      </p:sp>
      <p:pic>
        <p:nvPicPr>
          <p:cNvPr id="4" name="Picture 3"/>
          <p:cNvPicPr>
            <a:picLocks noChangeAspect="1"/>
          </p:cNvPicPr>
          <p:nvPr/>
        </p:nvPicPr>
        <p:blipFill>
          <a:blip r:embed="rId2"/>
          <a:stretch>
            <a:fillRect/>
          </a:stretch>
        </p:blipFill>
        <p:spPr>
          <a:xfrm>
            <a:off x="946665" y="578825"/>
            <a:ext cx="7250670" cy="5272561"/>
          </a:xfrm>
          <a:prstGeom prst="rect">
            <a:avLst/>
          </a:prstGeom>
        </p:spPr>
      </p:pic>
      <p:sp>
        <p:nvSpPr>
          <p:cNvPr id="3" name="Rectangle 2"/>
          <p:cNvSpPr/>
          <p:nvPr/>
        </p:nvSpPr>
        <p:spPr>
          <a:xfrm>
            <a:off x="135925" y="5666720"/>
            <a:ext cx="8180172" cy="369332"/>
          </a:xfrm>
          <a:prstGeom prst="rect">
            <a:avLst/>
          </a:prstGeom>
        </p:spPr>
        <p:txBody>
          <a:bodyPr wrap="square">
            <a:spAutoFit/>
          </a:bodyPr>
          <a:lstStyle/>
          <a:p>
            <a:r>
              <a:rPr lang="en-US" dirty="0">
                <a:solidFill>
                  <a:schemeClr val="accent3">
                    <a:lumMod val="75000"/>
                  </a:schemeClr>
                </a:solidFill>
              </a:rPr>
              <a:t>https://</a:t>
            </a:r>
            <a:r>
              <a:rPr lang="en-US" dirty="0" err="1">
                <a:solidFill>
                  <a:schemeClr val="accent3">
                    <a:lumMod val="75000"/>
                  </a:schemeClr>
                </a:solidFill>
              </a:rPr>
              <a:t>www.gnu.org</a:t>
            </a:r>
            <a:r>
              <a:rPr lang="en-US" dirty="0">
                <a:solidFill>
                  <a:schemeClr val="accent3">
                    <a:lumMod val="75000"/>
                  </a:schemeClr>
                </a:solidFill>
              </a:rPr>
              <a:t>/software/</a:t>
            </a:r>
            <a:r>
              <a:rPr lang="en-US" dirty="0" err="1">
                <a:solidFill>
                  <a:schemeClr val="accent3">
                    <a:lumMod val="75000"/>
                  </a:schemeClr>
                </a:solidFill>
              </a:rPr>
              <a:t>dotgnu</a:t>
            </a:r>
            <a:r>
              <a:rPr lang="en-US" dirty="0">
                <a:solidFill>
                  <a:schemeClr val="accent3">
                    <a:lumMod val="75000"/>
                  </a:schemeClr>
                </a:solidFill>
              </a:rPr>
              <a:t>/</a:t>
            </a:r>
            <a:r>
              <a:rPr lang="en-US" dirty="0" err="1">
                <a:solidFill>
                  <a:schemeClr val="accent3">
                    <a:lumMod val="75000"/>
                  </a:schemeClr>
                </a:solidFill>
              </a:rPr>
              <a:t>pnet-install.html</a:t>
            </a:r>
            <a:endParaRPr lang="en-US" dirty="0">
              <a:solidFill>
                <a:schemeClr val="accent3">
                  <a:lumMod val="75000"/>
                </a:schemeClr>
              </a:solidFill>
            </a:endParaRPr>
          </a:p>
        </p:txBody>
      </p:sp>
      <p:sp>
        <p:nvSpPr>
          <p:cNvPr id="5" name="Rectangle 4"/>
          <p:cNvSpPr/>
          <p:nvPr/>
        </p:nvSpPr>
        <p:spPr>
          <a:xfrm>
            <a:off x="135925" y="6036052"/>
            <a:ext cx="3217547" cy="369332"/>
          </a:xfrm>
          <a:prstGeom prst="rect">
            <a:avLst/>
          </a:prstGeom>
        </p:spPr>
        <p:txBody>
          <a:bodyPr wrap="none">
            <a:spAutoFit/>
          </a:bodyPr>
          <a:lstStyle/>
          <a:p>
            <a:r>
              <a:rPr lang="en-US" dirty="0">
                <a:solidFill>
                  <a:schemeClr val="accent3">
                    <a:lumMod val="75000"/>
                  </a:schemeClr>
                </a:solidFill>
              </a:rPr>
              <a:t>http://</a:t>
            </a:r>
            <a:r>
              <a:rPr lang="en-US" dirty="0" err="1">
                <a:solidFill>
                  <a:schemeClr val="accent3">
                    <a:lumMod val="75000"/>
                  </a:schemeClr>
                </a:solidFill>
              </a:rPr>
              <a:t>www.mono-project.com</a:t>
            </a:r>
            <a:r>
              <a:rPr lang="en-US" dirty="0">
                <a:solidFill>
                  <a:schemeClr val="accent3">
                    <a:lumMod val="75000"/>
                  </a:schemeClr>
                </a:solidFill>
              </a:rPr>
              <a:t>/</a:t>
            </a:r>
          </a:p>
        </p:txBody>
      </p:sp>
    </p:spTree>
    <p:extLst>
      <p:ext uri="{BB962C8B-B14F-4D97-AF65-F5344CB8AC3E}">
        <p14:creationId xmlns:p14="http://schemas.microsoft.com/office/powerpoint/2010/main" val="9785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en-US" dirty="0" smtClean="0"/>
              <a:t>Common Type System, Common Language Specification</a:t>
            </a:r>
            <a:endParaRPr lang="en-US" dirty="0"/>
          </a:p>
        </p:txBody>
      </p:sp>
    </p:spTree>
    <p:extLst>
      <p:ext uri="{BB962C8B-B14F-4D97-AF65-F5344CB8AC3E}">
        <p14:creationId xmlns:p14="http://schemas.microsoft.com/office/powerpoint/2010/main" val="114319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Type System, Common Language Specification</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208314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a:t>Common Type System, Common Language Specification</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19011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Common Type System, Common Language Specification</a:t>
            </a:r>
          </a:p>
        </p:txBody>
      </p:sp>
      <p:sp>
        <p:nvSpPr>
          <p:cNvPr id="8" name="Скругленный прямоугольник 7"/>
          <p:cNvSpPr/>
          <p:nvPr/>
        </p:nvSpPr>
        <p:spPr>
          <a:xfrm>
            <a:off x="208696" y="741405"/>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extLst>
      <p:ext uri="{BB962C8B-B14F-4D97-AF65-F5344CB8AC3E}">
        <p14:creationId xmlns:p14="http://schemas.microsoft.com/office/powerpoint/2010/main" val="4404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Основные компоненты CLR</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Base Class Library Support</a:t>
              </a:r>
              <a:endParaRPr lang="en-US" sz="1600" dirty="0">
                <a:solidFill>
                  <a:schemeClr val="bg1"/>
                </a:solidFill>
                <a:latin typeface="Consolas" charset="0"/>
                <a:ea typeface="Consolas" charset="0"/>
                <a:cs typeface="Consolas" charset="0"/>
              </a:endParaRPr>
            </a:p>
          </p:txBody>
        </p:sp>
        <p:sp>
          <p:nvSpPr>
            <p:cNvPr id="4" name="Cube 3"/>
            <p:cNvSpPr/>
            <p:nvPr/>
          </p:nvSpPr>
          <p:spPr>
            <a:xfrm>
              <a:off x="313253"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Thread Support</a:t>
              </a:r>
              <a:endParaRPr lang="en-US" sz="1600" dirty="0">
                <a:solidFill>
                  <a:schemeClr val="bg1"/>
                </a:solidFill>
                <a:latin typeface="Consolas" charset="0"/>
                <a:ea typeface="Consolas" charset="0"/>
                <a:cs typeface="Consolas" charset="0"/>
              </a:endParaRPr>
            </a:p>
          </p:txBody>
        </p:sp>
        <p:sp>
          <p:nvSpPr>
            <p:cNvPr id="5" name="Cube 4"/>
            <p:cNvSpPr/>
            <p:nvPr/>
          </p:nvSpPr>
          <p:spPr>
            <a:xfrm>
              <a:off x="4594308"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 </a:t>
              </a:r>
              <a:r>
                <a:rPr lang="en-US" sz="1600" dirty="0" err="1" smtClean="0">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Type Checker</a:t>
              </a:r>
              <a:endParaRPr lang="en-US" sz="1600" dirty="0">
                <a:solidFill>
                  <a:schemeClr val="bg1"/>
                </a:solidFill>
                <a:latin typeface="Consolas" charset="0"/>
                <a:ea typeface="Consolas" charset="0"/>
                <a:cs typeface="Consolas" charset="0"/>
              </a:endParaRPr>
            </a:p>
          </p:txBody>
        </p:sp>
        <p:sp>
          <p:nvSpPr>
            <p:cNvPr id="7" name="Cube 6"/>
            <p:cNvSpPr/>
            <p:nvPr/>
          </p:nvSpPr>
          <p:spPr>
            <a:xfrm>
              <a:off x="4594308"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Exception Manager</a:t>
              </a:r>
              <a:endParaRPr lang="en-US" sz="1600" dirty="0">
                <a:solidFill>
                  <a:schemeClr val="bg1"/>
                </a:solidFill>
                <a:latin typeface="Consolas" charset="0"/>
                <a:ea typeface="Consolas" charset="0"/>
                <a:cs typeface="Consolas" charset="0"/>
              </a:endParaRPr>
            </a:p>
          </p:txBody>
        </p:sp>
        <p:sp>
          <p:nvSpPr>
            <p:cNvPr id="8" name="Cube 7"/>
            <p:cNvSpPr/>
            <p:nvPr/>
          </p:nvSpPr>
          <p:spPr>
            <a:xfrm>
              <a:off x="313253"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Security Engine</a:t>
              </a:r>
              <a:endParaRPr lang="en-US" sz="1600" dirty="0">
                <a:solidFill>
                  <a:schemeClr val="bg1"/>
                </a:solidFill>
                <a:latin typeface="Consolas" charset="0"/>
                <a:ea typeface="Consolas" charset="0"/>
                <a:cs typeface="Consolas" charset="0"/>
              </a:endParaRPr>
            </a:p>
          </p:txBody>
        </p:sp>
        <p:sp>
          <p:nvSpPr>
            <p:cNvPr id="9" name="Cube 8"/>
            <p:cNvSpPr/>
            <p:nvPr/>
          </p:nvSpPr>
          <p:spPr>
            <a:xfrm>
              <a:off x="4594308"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smtClean="0">
                  <a:solidFill>
                    <a:schemeClr val="bg1"/>
                  </a:solidFill>
                  <a:latin typeface="Consolas" charset="0"/>
                  <a:ea typeface="Consolas" charset="0"/>
                  <a:cs typeface="Consolas" charset="0"/>
                </a:rPr>
                <a:t>D</a:t>
              </a:r>
              <a:r>
                <a:rPr lang="en-US" sz="1600" smtClean="0">
                  <a:solidFill>
                    <a:schemeClr val="bg1"/>
                  </a:solidFill>
                  <a:latin typeface="Consolas" charset="0"/>
                  <a:ea typeface="Consolas" charset="0"/>
                  <a:cs typeface="Consolas" charset="0"/>
                </a:rPr>
                <a:t>ebug </a:t>
              </a:r>
              <a:r>
                <a:rPr lang="en-US" sz="1600" dirty="0" smtClean="0">
                  <a:solidFill>
                    <a:schemeClr val="bg1"/>
                  </a:solidFill>
                  <a:latin typeface="Consolas" charset="0"/>
                  <a:ea typeface="Consolas" charset="0"/>
                  <a:cs typeface="Consolas" charset="0"/>
                </a:rPr>
                <a:t>Engine</a:t>
              </a:r>
              <a:endParaRPr lang="en-US" sz="1600" dirty="0">
                <a:solidFill>
                  <a:schemeClr val="bg1"/>
                </a:solidFill>
                <a:latin typeface="Consolas" charset="0"/>
                <a:ea typeface="Consolas" charset="0"/>
                <a:cs typeface="Consolas" charset="0"/>
              </a:endParaRPr>
            </a:p>
          </p:txBody>
        </p:sp>
        <p:sp>
          <p:nvSpPr>
            <p:cNvPr id="10" name="Cube 9"/>
            <p:cNvSpPr/>
            <p:nvPr/>
          </p:nvSpPr>
          <p:spPr>
            <a:xfrm>
              <a:off x="313253" y="4135497"/>
              <a:ext cx="2657737"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Compilers</a:t>
              </a:r>
              <a:endParaRPr lang="en-US" sz="1600" dirty="0">
                <a:solidFill>
                  <a:schemeClr val="bg1"/>
                </a:solidFill>
                <a:latin typeface="Consolas" charset="0"/>
                <a:ea typeface="Consolas" charset="0"/>
                <a:cs typeface="Consolas" charset="0"/>
              </a:endParaRPr>
            </a:p>
          </p:txBody>
        </p:sp>
        <p:sp>
          <p:nvSpPr>
            <p:cNvPr id="11" name="Cube 10"/>
            <p:cNvSpPr/>
            <p:nvPr/>
          </p:nvSpPr>
          <p:spPr>
            <a:xfrm>
              <a:off x="3114829" y="4135497"/>
              <a:ext cx="2854455"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Code Manager</a:t>
              </a:r>
              <a:endParaRPr lang="en-US" sz="1600" dirty="0">
                <a:solidFill>
                  <a:schemeClr val="bg1"/>
                </a:solidFill>
                <a:latin typeface="Consolas" charset="0"/>
                <a:ea typeface="Consolas" charset="0"/>
                <a:cs typeface="Consolas" charset="0"/>
              </a:endParaRPr>
            </a:p>
          </p:txBody>
        </p:sp>
        <p:sp>
          <p:nvSpPr>
            <p:cNvPr id="12" name="Cube 11"/>
            <p:cNvSpPr/>
            <p:nvPr/>
          </p:nvSpPr>
          <p:spPr>
            <a:xfrm>
              <a:off x="6113123" y="4135497"/>
              <a:ext cx="2795349"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Garbage Collector</a:t>
              </a:r>
              <a:endParaRPr lang="en-US" sz="1600" dirty="0">
                <a:solidFill>
                  <a:schemeClr val="bg1"/>
                </a:solidFill>
                <a:latin typeface="Consolas" charset="0"/>
                <a:ea typeface="Consolas" charset="0"/>
                <a:cs typeface="Consolas" charset="0"/>
              </a:endParaRPr>
            </a:p>
          </p:txBody>
        </p:sp>
        <p:sp>
          <p:nvSpPr>
            <p:cNvPr id="13" name="Cube 12"/>
            <p:cNvSpPr/>
            <p:nvPr/>
          </p:nvSpPr>
          <p:spPr>
            <a:xfrm>
              <a:off x="313253" y="5401439"/>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Class Loader</a:t>
              </a:r>
              <a:endParaRPr lang="en-US" sz="1600" dirty="0">
                <a:solidFill>
                  <a:schemeClr val="bg1"/>
                </a:solidFill>
                <a:latin typeface="Consolas" charset="0"/>
                <a:ea typeface="Consolas" charset="0"/>
                <a:cs typeface="Consolas" charset="0"/>
              </a:endParaRPr>
            </a:p>
          </p:txBody>
        </p:sp>
      </p:grpSp>
    </p:spTree>
    <p:extLst>
      <p:ext uri="{BB962C8B-B14F-4D97-AF65-F5344CB8AC3E}">
        <p14:creationId xmlns:p14="http://schemas.microsoft.com/office/powerpoint/2010/main" val="55291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Язык </a:t>
            </a:r>
            <a:r>
              <a:rPr lang="en-US" dirty="0" smtClean="0"/>
              <a:t>C#</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aphicFrame>
        <p:nvGraphicFramePr>
          <p:cNvPr id="93" name="Table 93"/>
          <p:cNvGraphicFramePr/>
          <p:nvPr>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 xmlns:a16="http://schemas.microsoft.com/office/drawing/2014/main" val="20000"/>
                    </a:ext>
                  </a:extLst>
                </a:gridCol>
                <a:gridCol w="2739154">
                  <a:extLst>
                    <a:ext uri="{9D8B030D-6E8A-4147-A177-3AD203B41FA5}">
                      <a16:colId xmlns="" xmlns:a16="http://schemas.microsoft.com/office/drawing/2014/main" val="20001"/>
                    </a:ext>
                  </a:extLst>
                </a:gridCol>
                <a:gridCol w="3119592">
                  <a:extLst>
                    <a:ext uri="{9D8B030D-6E8A-4147-A177-3AD203B41FA5}">
                      <a16:colId xmlns="" xmlns:a16="http://schemas.microsoft.com/office/drawing/2014/main"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 xmlns:a16="http://schemas.microsoft.com/office/drawing/2014/main"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 xmlns:a16="http://schemas.microsoft.com/office/drawing/2014/main"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 xmlns:a16="http://schemas.microsoft.com/office/drawing/2014/main"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 xmlns:a16="http://schemas.microsoft.com/office/drawing/2014/main"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 xmlns:a16="http://schemas.microsoft.com/office/drawing/2014/main"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 xmlns:a16="http://schemas.microsoft.com/office/drawing/2014/main"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 xmlns:a16="http://schemas.microsoft.com/office/drawing/2014/main"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 xmlns:a16="http://schemas.microsoft.com/office/drawing/2014/main"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smtClean="0">
                <a:solidFill>
                  <a:schemeClr val="accent2">
                    <a:lumMod val="50000"/>
                  </a:schemeClr>
                </a:solidFill>
              </a:rPr>
              <a:t>https://</a:t>
            </a:r>
            <a:r>
              <a:rPr lang="en-US" dirty="0" err="1" smtClean="0">
                <a:solidFill>
                  <a:schemeClr val="accent2">
                    <a:lumMod val="50000"/>
                  </a:schemeClr>
                </a:solidFill>
              </a:rPr>
              <a:t>habrahabr.ru</a:t>
            </a:r>
            <a:r>
              <a:rPr lang="en-US" dirty="0" smtClean="0">
                <a:solidFill>
                  <a:schemeClr val="accent2">
                    <a:lumMod val="50000"/>
                  </a:schemeClr>
                </a:solidFill>
              </a:rPr>
              <a:t>/post/280978/</a:t>
            </a:r>
            <a:endParaRPr lang="en-US" dirty="0">
              <a:solidFill>
                <a:schemeClr val="accent2">
                  <a:lumMod val="50000"/>
                </a:schemeClr>
              </a:solidFill>
            </a:endParaRPr>
          </a:p>
        </p:txBody>
      </p:sp>
    </p:spTree>
    <p:extLst>
      <p:ext uri="{BB962C8B-B14F-4D97-AF65-F5344CB8AC3E}">
        <p14:creationId xmlns:p14="http://schemas.microsoft.com/office/powerpoint/2010/main" val="205865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5</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Асинхронные </a:t>
            </a:r>
            <a:endParaRPr lang="en-US" sz="13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функции</a:t>
            </a:r>
            <a:endParaRPr lang="ru-RU" sz="1300" b="1" dirty="0">
              <a:solidFill>
                <a:schemeClr val="accent2">
                  <a:lumMod val="50000"/>
                </a:schemeClr>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 xmlns:a16="http://schemas.microsoft.com/office/drawing/2014/main" val="20000"/>
                    </a:ext>
                  </a:extLst>
                </a:gridCol>
                <a:gridCol w="6878230">
                  <a:extLst>
                    <a:ext uri="{9D8B030D-6E8A-4147-A177-3AD203B41FA5}">
                      <a16:colId xmlns="" xmlns:a16="http://schemas.microsoft.com/office/drawing/2014/main"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 xmlns:a16="http://schemas.microsoft.com/office/drawing/2014/main"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 xmlns:a16="http://schemas.microsoft.com/office/drawing/2014/main"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 xmlns:a16="http://schemas.microsoft.com/office/drawing/2014/main"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 xmlns:a16="http://schemas.microsoft.com/office/drawing/2014/main"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 xmlns:a16="http://schemas.microsoft.com/office/drawing/2014/main"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 xmlns:a16="http://schemas.microsoft.com/office/drawing/2014/main"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 xmlns:a16="http://schemas.microsoft.com/office/drawing/2014/main"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 xmlns:a16="http://schemas.microsoft.com/office/drawing/2014/main"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 xmlns:a16="http://schemas.microsoft.com/office/drawing/2014/main"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45</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284484" y="601596"/>
            <a:ext cx="8155181" cy="5666347"/>
            <a:chOff x="642830" y="653214"/>
            <a:chExt cx="7320069" cy="5666347"/>
          </a:xfrm>
          <a:effectLst/>
        </p:grpSpPr>
        <p:sp>
          <p:nvSpPr>
            <p:cNvPr id="6" name="Down Arrow 5"/>
            <p:cNvSpPr/>
            <p:nvPr/>
          </p:nvSpPr>
          <p:spPr>
            <a:xfrm>
              <a:off x="4165599" y="1340183"/>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
        <p:nvSpPr>
          <p:cNvPr id="4" name="Rounded Rectangle 3"/>
          <p:cNvSpPr/>
          <p:nvPr/>
        </p:nvSpPr>
        <p:spPr>
          <a:xfrm>
            <a:off x="284344" y="1430219"/>
            <a:ext cx="8575311" cy="4958224"/>
          </a:xfrm>
          <a:prstGeom prst="roundRect">
            <a:avLst/>
          </a:prstGeom>
          <a:noFill/>
          <a:ln w="2857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latin typeface="Calibri" panose="020F0502020204030204" pitchFamily="34" charset="0"/>
            </a:endParaRPr>
          </a:p>
        </p:txBody>
      </p:sp>
    </p:spTree>
    <p:extLst>
      <p:ext uri="{BB962C8B-B14F-4D97-AF65-F5344CB8AC3E}">
        <p14:creationId xmlns:p14="http://schemas.microsoft.com/office/powerpoint/2010/main" val="13649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a:effectLst/>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494639"/>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a:effectLst/>
        </p:spPr>
        <p:txBody>
          <a:bodyPr/>
          <a:lstStyle/>
          <a:p>
            <a:r>
              <a:rPr lang="ru-RU" dirty="0"/>
              <a:t>Управляемые модули, MSIL код и метаданные</a:t>
            </a:r>
            <a:endParaRPr lang="en-US" dirty="0"/>
          </a:p>
        </p:txBody>
      </p:sp>
      <p:sp>
        <p:nvSpPr>
          <p:cNvPr id="28"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32117" y="735832"/>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13943</TotalTime>
  <Words>4559</Words>
  <Application>Microsoft Macintosh PowerPoint</Application>
  <PresentationFormat>On-screen Show (4:3)</PresentationFormat>
  <Paragraphs>473</Paragraphs>
  <Slides>48</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Arial Black</vt:lpstr>
      <vt:lpstr>Calibri</vt:lpstr>
      <vt:lpstr>Consolas</vt:lpstr>
      <vt:lpstr>Courier New</vt:lpstr>
      <vt:lpstr>Helvetica</vt:lpstr>
      <vt:lpstr>Helvetica LT Std</vt:lpstr>
      <vt:lpstr>Helvetica Neue</vt:lpstr>
      <vt:lpstr>Lucida Grande</vt:lpstr>
      <vt:lpstr>Narkisim</vt:lpstr>
      <vt:lpstr>Trebuchet MS</vt:lpstr>
      <vt:lpstr>EPAM_PPT_General_Template_20150223</vt:lpstr>
      <vt:lpstr>PowerPoint Presentation</vt:lpstr>
      <vt:lpstr>Платформа .NET Framework</vt:lpstr>
      <vt:lpstr>Платформа .NET Framework. CLR</vt:lpstr>
      <vt:lpstr>Основные компоненты CLR</vt:lpstr>
      <vt:lpstr>Основные компоненты CLR</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Виды JIT-компиляции</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Загрузка CLR</vt:lpstr>
      <vt:lpstr> Сборки и домены приложений</vt:lpstr>
      <vt:lpstr> Сборки и домены приложений</vt:lpstr>
      <vt:lpstr> Сборки и домены приложений</vt:lpstr>
      <vt:lpstr>Common Language Infrastructure</vt:lpstr>
      <vt:lpstr>Common Type System, Common Language Specification</vt:lpstr>
      <vt:lpstr>Common Type System, Common Language Specification</vt:lpstr>
      <vt:lpstr>Common Type System, Common Language Specification</vt:lpstr>
      <vt:lpstr>Common Type System, Common Language Specification</vt:lpstr>
      <vt:lpstr>Язык C#</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Microsoft Office User</cp:lastModifiedBy>
  <cp:revision>387</cp:revision>
  <cp:lastPrinted>2015-09-07T17:02:35Z</cp:lastPrinted>
  <dcterms:modified xsi:type="dcterms:W3CDTF">2017-03-09T09:15:59Z</dcterms:modified>
</cp:coreProperties>
</file>